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3" r:id="rId2"/>
  </p:sldIdLst>
  <p:sldSz cx="43891200" cy="32918400"/>
  <p:notesSz cx="31954788" cy="50149125"/>
  <p:embeddedFontLst>
    <p:embeddedFont>
      <p:font typeface="Libre Baskerville" panose="02000000000000000000" pitchFamily="2" charset="0"/>
      <p:regular r:id="rId5"/>
      <p:bold r:id="rId6"/>
      <p:italic r:id="rId7"/>
    </p:embeddedFont>
    <p:embeddedFont>
      <p:font typeface="Verdana" panose="020B0604030504040204" pitchFamily="34" charset="0"/>
      <p:regular r:id="rId8"/>
      <p:bold r:id="rId9"/>
      <p:italic r:id="rId10"/>
      <p:boldItalic r:id="rId11"/>
    </p:embeddedFont>
  </p:embeddedFontLst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8">
          <p15:clr>
            <a:srgbClr val="A4A3A4"/>
          </p15:clr>
        </p15:guide>
        <p15:guide id="2" orient="horz" pos="5632">
          <p15:clr>
            <a:srgbClr val="A4A3A4"/>
          </p15:clr>
        </p15:guide>
        <p15:guide id="3" orient="horz" pos="3533">
          <p15:clr>
            <a:srgbClr val="A4A3A4"/>
          </p15:clr>
        </p15:guide>
        <p15:guide id="4" orient="horz" pos="6246">
          <p15:clr>
            <a:srgbClr val="A4A3A4"/>
          </p15:clr>
        </p15:guide>
        <p15:guide id="5" pos="720">
          <p15:clr>
            <a:srgbClr val="A4A3A4"/>
          </p15:clr>
        </p15:guide>
        <p15:guide id="6" pos="6912">
          <p15:clr>
            <a:srgbClr val="A4A3A4"/>
          </p15:clr>
        </p15:guide>
        <p15:guide id="7" pos="7392">
          <p15:clr>
            <a:srgbClr val="A4A3A4"/>
          </p15:clr>
        </p15:guide>
        <p15:guide id="8" pos="13584">
          <p15:clr>
            <a:srgbClr val="A4A3A4"/>
          </p15:clr>
        </p15:guide>
        <p15:guide id="9" pos="14064">
          <p15:clr>
            <a:srgbClr val="A4A3A4"/>
          </p15:clr>
        </p15:guide>
        <p15:guide id="10" pos="20256">
          <p15:clr>
            <a:srgbClr val="A4A3A4"/>
          </p15:clr>
        </p15:guide>
        <p15:guide id="11" pos="20736">
          <p15:clr>
            <a:srgbClr val="A4A3A4"/>
          </p15:clr>
        </p15:guide>
        <p15:guide id="12" pos="26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795">
          <p15:clr>
            <a:srgbClr val="A4A3A4"/>
          </p15:clr>
        </p15:guide>
        <p15:guide id="2" pos="10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585"/>
    <a:srgbClr val="D6DBB3"/>
    <a:srgbClr val="A167B2"/>
    <a:srgbClr val="353941"/>
    <a:srgbClr val="2D3C50"/>
    <a:srgbClr val="E64B3C"/>
    <a:srgbClr val="3F616D"/>
    <a:srgbClr val="047086"/>
    <a:srgbClr val="1C3F5E"/>
    <a:srgbClr val="465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65" autoAdjust="0"/>
    <p:restoredTop sz="94660" autoAdjust="0"/>
  </p:normalViewPr>
  <p:slideViewPr>
    <p:cSldViewPr>
      <p:cViewPr>
        <p:scale>
          <a:sx n="27" d="100"/>
          <a:sy n="27" d="100"/>
        </p:scale>
        <p:origin x="2728" y="192"/>
      </p:cViewPr>
      <p:guideLst>
        <p:guide orient="horz" pos="19968"/>
        <p:guide orient="horz" pos="5632"/>
        <p:guide orient="horz" pos="3533"/>
        <p:guide orient="horz" pos="6246"/>
        <p:guide pos="720"/>
        <p:guide pos="6912"/>
        <p:guide pos="7392"/>
        <p:guide pos="13584"/>
        <p:guide pos="14064"/>
        <p:guide pos="20256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17" d="100"/>
          <a:sy n="17" d="100"/>
        </p:scale>
        <p:origin x="4416" y="178"/>
      </p:cViewPr>
      <p:guideLst>
        <p:guide orient="horz" pos="15795"/>
        <p:guide pos="100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fld id="{440C443C-8022-4F5D-8F2E-5133654FC91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78200" y="3757613"/>
            <a:ext cx="24996775" cy="1874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137025" y="24004588"/>
            <a:ext cx="23456900" cy="2251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fld id="{42207482-9F38-4AF6-9B91-768DCEDA59A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799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2B0325-ACC9-488E-8876-C4E9E3B68AD8}" type="slidenum">
              <a:rPr lang="en-AU" sz="6000" smtClean="0"/>
              <a:t>1</a:t>
            </a:fld>
            <a:endParaRPr lang="en-AU" sz="60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3891200" cy="3291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2617" y="3698242"/>
            <a:ext cx="38816280" cy="1609344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8400" spc="-576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3046" y="20152363"/>
            <a:ext cx="33221525" cy="7900416"/>
          </a:xfrm>
        </p:spPr>
        <p:txBody>
          <a:bodyPr>
            <a:normAutofit/>
          </a:bodyPr>
          <a:lstStyle>
            <a:lvl1pPr marL="0" indent="0" algn="l">
              <a:buNone/>
              <a:defRPr sz="13440">
                <a:solidFill>
                  <a:schemeClr val="bg1"/>
                </a:solidFill>
                <a:latin typeface="+mj-lt"/>
              </a:defRPr>
            </a:lvl1pPr>
            <a:lvl2pPr marL="2194560" indent="0" algn="ctr">
              <a:buNone/>
              <a:defRPr sz="13440"/>
            </a:lvl2pPr>
            <a:lvl3pPr marL="4389120" indent="0" algn="ctr">
              <a:buNone/>
              <a:defRPr sz="11520"/>
            </a:lvl3pPr>
            <a:lvl4pPr marL="6583680" indent="0" algn="ctr">
              <a:buNone/>
              <a:defRPr sz="9600"/>
            </a:lvl4pPr>
            <a:lvl5pPr marL="8778240" indent="0" algn="ctr">
              <a:buNone/>
              <a:defRPr sz="9600"/>
            </a:lvl5pPr>
            <a:lvl6pPr marL="10972800" indent="0" algn="ctr">
              <a:buNone/>
              <a:defRPr sz="9600"/>
            </a:lvl6pPr>
            <a:lvl7pPr marL="13167360" indent="0" algn="ctr">
              <a:buNone/>
              <a:defRPr sz="9600"/>
            </a:lvl7pPr>
            <a:lvl8pPr marL="15361920" indent="0" algn="ctr">
              <a:buNone/>
              <a:defRPr sz="9600"/>
            </a:lvl8pPr>
            <a:lvl9pPr marL="17556480" indent="0" algn="ctr">
              <a:buNone/>
              <a:defRPr sz="9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0DA66E67-F948-4693-96A5-27BC239C04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9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A27A25-0059-41B6-A6E5-54D93C1080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5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78225" y="3337560"/>
            <a:ext cx="9464040" cy="2304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7494" y="3429007"/>
            <a:ext cx="27843480" cy="25923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B26BC-A2E6-4CDA-9F76-12293F2660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1B4D6-BEE2-4AF6-A92E-38CD68913D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3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614" y="3683611"/>
            <a:ext cx="38810794" cy="1610807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84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3043" y="20098920"/>
            <a:ext cx="33214666" cy="7900416"/>
          </a:xfrm>
        </p:spPr>
        <p:txBody>
          <a:bodyPr anchor="t">
            <a:normAutofit/>
          </a:bodyPr>
          <a:lstStyle>
            <a:lvl1pPr marL="0" indent="0">
              <a:buNone/>
              <a:defRPr sz="13440">
                <a:solidFill>
                  <a:schemeClr val="tx1"/>
                </a:solidFill>
                <a:latin typeface="+mj-lt"/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650354-6837-43DB-843B-C6021BD2EF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5962" y="9568282"/>
            <a:ext cx="18269712" cy="18083174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37142" y="9568282"/>
            <a:ext cx="18269712" cy="18083174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6FF25-ADB1-4315-9622-9852994CD1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8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5962" y="9753600"/>
            <a:ext cx="18269712" cy="347232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96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5962" y="13133520"/>
            <a:ext cx="18269712" cy="15361920"/>
          </a:xfrm>
        </p:spPr>
        <p:txBody>
          <a:bodyPr/>
          <a:lstStyle>
            <a:lvl1pPr>
              <a:defRPr sz="10080"/>
            </a:lvl1pPr>
            <a:lvl2pPr>
              <a:defRPr sz="8640"/>
            </a:lvl2pPr>
            <a:lvl3pPr>
              <a:defRPr sz="7680"/>
            </a:lvl3pPr>
            <a:lvl4pPr>
              <a:defRPr sz="672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878288" y="9743846"/>
            <a:ext cx="18269712" cy="3467405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9600" b="0" cap="all" baseline="0">
                <a:latin typeface="+mj-lt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78288" y="13123469"/>
            <a:ext cx="18269712" cy="15361920"/>
          </a:xfrm>
        </p:spPr>
        <p:txBody>
          <a:bodyPr/>
          <a:lstStyle>
            <a:lvl1pPr>
              <a:defRPr sz="10080"/>
            </a:lvl1pPr>
            <a:lvl2pPr>
              <a:defRPr sz="8640"/>
            </a:lvl2pPr>
            <a:lvl3pPr>
              <a:defRPr sz="7680"/>
            </a:lvl3pPr>
            <a:lvl4pPr>
              <a:defRPr sz="672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F82B1-171C-4CAC-B9C4-22062286C8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F620B-8934-45A0-BE2C-EF6C76032C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CE3F5-A3DD-46D3-8112-19EE7FD1DD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9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0" y="0"/>
            <a:ext cx="16459200" cy="3291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9741054" y="2602954"/>
            <a:ext cx="12179808" cy="9217152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1728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3657600"/>
            <a:ext cx="21945600" cy="21945600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93538" y="12056705"/>
            <a:ext cx="12234672" cy="15009538"/>
          </a:xfrm>
        </p:spPr>
        <p:txBody>
          <a:bodyPr>
            <a:normAutofit/>
          </a:bodyPr>
          <a:lstStyle>
            <a:lvl1pPr marL="0" marR="0" indent="0" algn="l" defTabSz="4389120" rtl="0" eaLnBrk="1" fontAlgn="auto" latinLnBrk="0" hangingPunct="1">
              <a:lnSpc>
                <a:spcPct val="100000"/>
              </a:lnSpc>
              <a:spcBef>
                <a:spcPts val="576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>
                <a:solidFill>
                  <a:srgbClr val="404040"/>
                </a:solidFill>
              </a:defRPr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marL="0" marR="0" lvl="0" indent="0" algn="l" defTabSz="4389120" rtl="0" eaLnBrk="1" fontAlgn="auto" latinLnBrk="0" hangingPunct="1">
              <a:lnSpc>
                <a:spcPct val="100000"/>
              </a:lnSpc>
              <a:spcBef>
                <a:spcPts val="6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96691E56-DA67-4BF5-BA67-706F30B37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206" y="26009609"/>
            <a:ext cx="38810794" cy="294375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34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3891200" cy="25588570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3840"/>
              </a:spcBef>
              <a:buNone/>
              <a:defRPr sz="15360">
                <a:solidFill>
                  <a:srgbClr val="4D4D4D"/>
                </a:solidFill>
              </a:defRPr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5962" y="28366728"/>
            <a:ext cx="33225638" cy="25603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5760"/>
              </a:spcBef>
              <a:buNone/>
              <a:defRPr sz="6720">
                <a:solidFill>
                  <a:srgbClr val="262626"/>
                </a:solidFill>
              </a:defRPr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87F51DAE-E528-43E1-8BE0-91521416EF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4" y="2397759"/>
            <a:ext cx="38781989" cy="795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4589" y="9568289"/>
            <a:ext cx="38713411" cy="18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0779746"/>
            <a:ext cx="14813280" cy="1097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8880" y="31462546"/>
            <a:ext cx="18105120" cy="1097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97726" y="27982793"/>
            <a:ext cx="10533888" cy="670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32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469A0CB4-D18D-4AEF-B324-9EDF067D1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3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3040" kern="1200" spc="-576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38912" indent="-438912" algn="l" defTabSz="4389120" rtl="0" eaLnBrk="1" latinLnBrk="0" hangingPunct="1">
        <a:lnSpc>
          <a:spcPct val="85000"/>
        </a:lnSpc>
        <a:spcBef>
          <a:spcPts val="6240"/>
        </a:spcBef>
        <a:buFont typeface="Arial" pitchFamily="34" charset="0"/>
        <a:buChar char=" "/>
        <a:defRPr sz="115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316736" indent="-164592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115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633472" indent="-2633472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96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950208" indent="-3950208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5266944" indent="-5266944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576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672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768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864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iagram of a diagram&#10;&#10;Description automatically generated">
            <a:extLst>
              <a:ext uri="{FF2B5EF4-FFF2-40B4-BE49-F238E27FC236}">
                <a16:creationId xmlns:a16="http://schemas.microsoft.com/office/drawing/2014/main" id="{A2D7BF9E-CCD5-77F5-6411-22324475A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693" y="2754425"/>
            <a:ext cx="4965170" cy="1597412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4C82A-C7D9-7D3C-5E63-E6BFA04E0671}"/>
              </a:ext>
            </a:extLst>
          </p:cNvPr>
          <p:cNvGrpSpPr/>
          <p:nvPr/>
        </p:nvGrpSpPr>
        <p:grpSpPr>
          <a:xfrm>
            <a:off x="6996082" y="-533400"/>
            <a:ext cx="29425076" cy="20677041"/>
            <a:chOff x="7424615" y="-533400"/>
            <a:chExt cx="29425076" cy="206770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37339A-EAA5-6A65-1359-22D5AD36755A}"/>
                </a:ext>
              </a:extLst>
            </p:cNvPr>
            <p:cNvGrpSpPr/>
            <p:nvPr/>
          </p:nvGrpSpPr>
          <p:grpSpPr>
            <a:xfrm>
              <a:off x="7424615" y="-533400"/>
              <a:ext cx="29425076" cy="20440370"/>
              <a:chOff x="7424615" y="-533400"/>
              <a:chExt cx="29425076" cy="2044037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5255E72-9601-4AFF-94CE-910F1B1802F5}"/>
                  </a:ext>
                </a:extLst>
              </p:cNvPr>
              <p:cNvGrpSpPr/>
              <p:nvPr/>
            </p:nvGrpSpPr>
            <p:grpSpPr>
              <a:xfrm>
                <a:off x="7424615" y="-533400"/>
                <a:ext cx="29425076" cy="20440370"/>
                <a:chOff x="8001000" y="-551623"/>
                <a:chExt cx="29425076" cy="20440370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A26D590-35F8-B0D3-C985-BAB0F13B4338}"/>
                    </a:ext>
                  </a:extLst>
                </p:cNvPr>
                <p:cNvGrpSpPr/>
                <p:nvPr/>
              </p:nvGrpSpPr>
              <p:grpSpPr>
                <a:xfrm>
                  <a:off x="8001000" y="-551623"/>
                  <a:ext cx="29425076" cy="20440370"/>
                  <a:chOff x="8001000" y="-551623"/>
                  <a:chExt cx="29425076" cy="2044037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605D9B7-B7BD-B8F2-4154-C2857C4D5AB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0" y="-551623"/>
                    <a:ext cx="23608228" cy="20440370"/>
                    <a:chOff x="7078520" y="1611823"/>
                    <a:chExt cx="22693829" cy="19895347"/>
                  </a:xfrm>
                </p:grpSpPr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9AA773D1-639F-7589-9A8D-FCF5F1EBA0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8520" y="2102582"/>
                      <a:ext cx="22693829" cy="19404588"/>
                      <a:chOff x="8130368" y="2365450"/>
                      <a:chExt cx="22693825" cy="1940459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4CA87EE3-5268-2045-02E4-4CBB908F9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30368" y="2365450"/>
                        <a:ext cx="22693825" cy="19404590"/>
                        <a:chOff x="8130382" y="2430250"/>
                        <a:chExt cx="22693863" cy="19936167"/>
                      </a:xfrm>
                    </p:grpSpPr>
                    <p:grpSp>
                      <p:nvGrpSpPr>
                        <p:cNvPr id="51" name="Group 50">
                          <a:extLst>
                            <a:ext uri="{FF2B5EF4-FFF2-40B4-BE49-F238E27FC236}">
                              <a16:creationId xmlns:a16="http://schemas.microsoft.com/office/drawing/2014/main" id="{EFF9ABDD-8D07-F350-4AFC-865DC54862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30382" y="2430250"/>
                          <a:ext cx="22693863" cy="19936167"/>
                          <a:chOff x="6637722" y="2018714"/>
                          <a:chExt cx="23608228" cy="19404588"/>
                        </a:xfrm>
                      </p:grpSpPr>
                      <p:pic>
                        <p:nvPicPr>
                          <p:cNvPr id="18" name="Picture 17" descr="A screenshot of a computer screen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4A60E02C-6DD5-0578-6559-F1ED7466529C}"/>
                              </a:ext>
                            </a:extLst>
                          </p:cNvPr>
                          <p:cNvPicPr>
                            <a:picLocks noGrp="1" noRot="1" noChangeAspect="1" noMove="1" noResize="1" noEditPoints="1" noAdjustHandles="1" noChangeArrowheads="1" noChangeShapeType="1" noCrop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637722" y="2018714"/>
                            <a:ext cx="23608228" cy="19404588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27" name="Straight Connector 26">
                            <a:extLst>
                              <a:ext uri="{FF2B5EF4-FFF2-40B4-BE49-F238E27FC236}">
                                <a16:creationId xmlns:a16="http://schemas.microsoft.com/office/drawing/2014/main" id="{1E66CC41-DD5F-C320-F40F-D232362707F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0470453" y="15566666"/>
                            <a:ext cx="0" cy="51054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52" name="Straight Connector 51">
                          <a:extLst>
                            <a:ext uri="{FF2B5EF4-FFF2-40B4-BE49-F238E27FC236}">
                              <a16:creationId xmlns:a16="http://schemas.microsoft.com/office/drawing/2014/main" id="{F9F17AF1-9D6F-173A-70D5-7114AEF27F6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11573053" y="18444236"/>
                          <a:ext cx="235088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3BF3D9F3-64B8-9167-78D8-304BB9052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58398" y="15221867"/>
                        <a:ext cx="1725918" cy="16482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66198FFB-608E-E73B-7C22-087D86E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37017" y="19738299"/>
                        <a:ext cx="1747299" cy="16482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C891B0E5-075B-3B28-2C2D-8C28677761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07500" y="1611823"/>
                      <a:ext cx="6286500" cy="9134722"/>
                      <a:chOff x="26931073" y="-324652"/>
                      <a:chExt cx="9747741" cy="14164148"/>
                    </a:xfrm>
                  </p:grpSpPr>
                  <p:pic>
                    <p:nvPicPr>
                      <p:cNvPr id="8" name="Graphic 7">
                        <a:extLst>
                          <a:ext uri="{FF2B5EF4-FFF2-40B4-BE49-F238E27FC236}">
                            <a16:creationId xmlns:a16="http://schemas.microsoft.com/office/drawing/2014/main" id="{5F341B5D-2223-1D22-29CF-56EE7687BE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930300" y="9600829"/>
                        <a:ext cx="6349592" cy="423866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1" name="Graphic 10">
                        <a:extLst>
                          <a:ext uri="{FF2B5EF4-FFF2-40B4-BE49-F238E27FC236}">
                            <a16:creationId xmlns:a16="http://schemas.microsoft.com/office/drawing/2014/main" id="{C9C9909D-4A86-449F-3371-50C1C78D17F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96DAC541-7B7A-43D3-8B79-37D633B846F1}">
                            <asvg:svgBlip xmlns:asvg="http://schemas.microsoft.com/office/drawing/2016/SVG/main" r:embed="rId8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931073" y="-324652"/>
                        <a:ext cx="9747741" cy="644927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 descr="A group of mushrooms in a circle&#10;&#10;Description automatically generated">
                        <a:extLst>
                          <a:ext uri="{FF2B5EF4-FFF2-40B4-BE49-F238E27FC236}">
                            <a16:creationId xmlns:a16="http://schemas.microsoft.com/office/drawing/2014/main" id="{9DDFFD82-0582-1067-A536-5DF10E6B70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036590" y="4533447"/>
                        <a:ext cx="7147015" cy="53812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3E55134-5FC2-4AAC-9FB9-920E646EBFF0}"/>
                      </a:ext>
                    </a:extLst>
                  </p:cNvPr>
                  <p:cNvSpPr txBox="1"/>
                  <p:nvPr/>
                </p:nvSpPr>
                <p:spPr>
                  <a:xfrm>
                    <a:off x="30244978" y="836839"/>
                    <a:ext cx="7181098" cy="13849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kern="1200" smtId="4294967295"/>
                    </a:defPPr>
                  </a:lstStyle>
                  <a:p>
                    <a:pPr algn="ctr"/>
                    <a:r>
                      <a:rPr lang="en-US" sz="4200" dirty="0">
                        <a:solidFill>
                          <a:srgbClr val="A167B2"/>
                        </a:solidFill>
                        <a:latin typeface="Libre Baskerville" panose="02000000000000000000" pitchFamily="2" charset="0"/>
                      </a:rPr>
                      <a:t>Annotation </a:t>
                    </a:r>
                  </a:p>
                  <a:p>
                    <a:pPr algn="ctr"/>
                    <a:r>
                      <a:rPr lang="en-US" sz="4200" dirty="0">
                        <a:solidFill>
                          <a:srgbClr val="A167B2"/>
                        </a:solidFill>
                        <a:latin typeface="Libre Baskerville" panose="02000000000000000000" pitchFamily="2" charset="0"/>
                      </a:rPr>
                      <a:t>Workflow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0F73ED2-F5F0-3306-25DB-409D5F351333}"/>
                    </a:ext>
                  </a:extLst>
                </p:cNvPr>
                <p:cNvSpPr txBox="1"/>
                <p:nvPr/>
              </p:nvSpPr>
              <p:spPr>
                <a:xfrm>
                  <a:off x="11826959" y="24107"/>
                  <a:ext cx="6539791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/>
                    <a:t>Maximum Likelihood phylogeny</a:t>
                  </a:r>
                </a:p>
                <a:p>
                  <a:r>
                    <a:rPr lang="en-US" sz="3600" b="1" dirty="0"/>
                    <a:t>1000 bootstrap replicates</a:t>
                  </a:r>
                </a:p>
                <a:p>
                  <a:r>
                    <a:rPr lang="en-US" sz="3600" b="1" dirty="0"/>
                    <a:t>86 of Specimens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64AEBBC-6BC7-E56A-5ECD-524B9FD5A8A3}"/>
                  </a:ext>
                </a:extLst>
              </p:cNvPr>
              <p:cNvSpPr txBox="1"/>
              <p:nvPr/>
            </p:nvSpPr>
            <p:spPr>
              <a:xfrm>
                <a:off x="15998406" y="19075973"/>
                <a:ext cx="4565072" cy="8309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Outgroup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0E592D-23B3-C836-CBDC-2249107A04A5}"/>
                </a:ext>
              </a:extLst>
            </p:cNvPr>
            <p:cNvSpPr/>
            <p:nvPr/>
          </p:nvSpPr>
          <p:spPr>
            <a:xfrm>
              <a:off x="14213702" y="19312643"/>
              <a:ext cx="1817703" cy="830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C718E78-BDD8-4BAD-851F-D423AE935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7711"/>
            <a:ext cx="10058400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14AFCE-F071-C9A4-33C7-6D19A1D75D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4911" y="28688703"/>
            <a:ext cx="8939217" cy="3575687"/>
          </a:xfrm>
          <a:prstGeom prst="rect">
            <a:avLst/>
          </a:prstGeom>
        </p:spPr>
      </p:pic>
      <p:pic>
        <p:nvPicPr>
          <p:cNvPr id="12" name="Picture 11" descr="A logo of a mushroom&#10;&#10;Description automatically generated">
            <a:extLst>
              <a:ext uri="{FF2B5EF4-FFF2-40B4-BE49-F238E27FC236}">
                <a16:creationId xmlns:a16="http://schemas.microsoft.com/office/drawing/2014/main" id="{E0E09AE8-742F-7561-A8EC-F6A317B1D2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291" y="28956104"/>
            <a:ext cx="2752038" cy="2752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23E768-20D3-C765-9EA8-F36865E54AF2}"/>
              </a:ext>
            </a:extLst>
          </p:cNvPr>
          <p:cNvSpPr txBox="1"/>
          <p:nvPr/>
        </p:nvSpPr>
        <p:spPr>
          <a:xfrm>
            <a:off x="22326601" y="32081976"/>
            <a:ext cx="3905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400" b="1" dirty="0">
                <a:solidFill>
                  <a:srgbClr val="1B1B1B"/>
                </a:solidFill>
                <a:effectLst/>
                <a:latin typeface="Verdana" panose="020B0604030504040204" pitchFamily="34" charset="0"/>
              </a:rPr>
              <a:t>#2333266</a:t>
            </a:r>
            <a:endParaRPr lang="en-US" sz="4200" b="1" dirty="0">
              <a:latin typeface="Libre Baskerville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B205-D014-2F44-9DD2-AEDF8CDE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329" y="28244000"/>
            <a:ext cx="4222697" cy="42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1">
            <a:extLst>
              <a:ext uri="{FF2B5EF4-FFF2-40B4-BE49-F238E27FC236}">
                <a16:creationId xmlns:a16="http://schemas.microsoft.com/office/drawing/2014/main" id="{B6CA4236-BA9A-4353-98F0-CD508DA2DA81}"/>
              </a:ext>
            </a:extLst>
          </p:cNvPr>
          <p:cNvSpPr txBox="1"/>
          <p:nvPr/>
        </p:nvSpPr>
        <p:spPr>
          <a:xfrm>
            <a:off x="-151206" y="36327"/>
            <a:ext cx="10957962" cy="5306540"/>
          </a:xfrm>
          <a:prstGeom prst="rect">
            <a:avLst/>
          </a:prstGeom>
        </p:spPr>
        <p:txBody>
          <a:bodyPr lIns="128016" tIns="64008" rIns="128016" bIns="64008"/>
          <a:lstStyle>
            <a:defPPr>
              <a:defRPr kern="1200" smtId="4294967295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sequencing </a:t>
            </a:r>
          </a:p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Annotation of </a:t>
            </a:r>
            <a:r>
              <a:rPr 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Lentinus</a:t>
            </a: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</a:t>
            </a:r>
            <a:r>
              <a:rPr lang="en-US" sz="8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Tigrini</a:t>
            </a:r>
            <a:endParaRPr lang="en-US" sz="8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49C2FA-1ED6-C594-29F3-3935152CBE11}"/>
              </a:ext>
            </a:extLst>
          </p:cNvPr>
          <p:cNvSpPr>
            <a:spLocks/>
          </p:cNvSpPr>
          <p:nvPr/>
        </p:nvSpPr>
        <p:spPr>
          <a:xfrm>
            <a:off x="-15285" y="-147005"/>
            <a:ext cx="10650505" cy="33029078"/>
          </a:xfrm>
          <a:prstGeom prst="rect">
            <a:avLst/>
          </a:prstGeom>
          <a:solidFill>
            <a:schemeClr val="tx1">
              <a:lumMod val="85000"/>
              <a:lumOff val="15000"/>
              <a:alpha val="301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BD927-BC98-81EC-59B7-83F58E3B56D2}"/>
              </a:ext>
            </a:extLst>
          </p:cNvPr>
          <p:cNvSpPr txBox="1"/>
          <p:nvPr/>
        </p:nvSpPr>
        <p:spPr>
          <a:xfrm>
            <a:off x="305907" y="8499693"/>
            <a:ext cx="9752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Lentinus </a:t>
            </a:r>
            <a:r>
              <a:rPr lang="en-US" sz="3600" b="1" i="1" dirty="0" err="1"/>
              <a:t>tigrinus</a:t>
            </a:r>
            <a:r>
              <a:rPr lang="en-US" sz="3600" b="1" i="1" dirty="0"/>
              <a:t> 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+mj-lt"/>
              </a:rPr>
              <a:t>(Bull.) Fr.</a:t>
            </a:r>
            <a:r>
              <a:rPr lang="en-US" sz="3600" b="1" i="1" dirty="0">
                <a:latin typeface="+mj-lt"/>
              </a:rPr>
              <a:t>  </a:t>
            </a:r>
            <a:r>
              <a:rPr lang="en-US" sz="3600" b="1" dirty="0"/>
              <a:t>is a white rot fungus commonly found across Europe and parts of North America, growing on riverbeds and partially submerged logs. </a:t>
            </a:r>
            <a:r>
              <a:rPr lang="en-US" sz="3600" b="1" i="1" dirty="0"/>
              <a:t>L. tigrinus</a:t>
            </a:r>
            <a:r>
              <a:rPr lang="en-US" sz="3600" b="1" dirty="0"/>
              <a:t> exhibits an enigmatic phylogenetic divergence between North American and European populations. This study presents preliminary genomic analysis of </a:t>
            </a:r>
            <a:r>
              <a:rPr lang="en-US" sz="3600" b="1" i="1" dirty="0"/>
              <a:t>L. tigrinus </a:t>
            </a:r>
            <a:r>
              <a:rPr lang="en-US" sz="3600" b="1" dirty="0"/>
              <a:t>from both groups in addition to two other species within the section </a:t>
            </a:r>
            <a:r>
              <a:rPr lang="en-US" sz="3600" b="1" i="1" dirty="0"/>
              <a:t>Tigrini</a:t>
            </a:r>
            <a:r>
              <a:rPr lang="en-US" sz="3600" b="1" dirty="0"/>
              <a:t>, including a possibly novel species of </a:t>
            </a:r>
            <a:r>
              <a:rPr lang="en-US" sz="3600" b="1" i="1" dirty="0"/>
              <a:t>Lentinus</a:t>
            </a:r>
            <a:r>
              <a:rPr lang="en-US" sz="3600" b="1" dirty="0"/>
              <a:t> in the section </a:t>
            </a:r>
            <a:r>
              <a:rPr lang="en-US" sz="3600" b="1" i="1" dirty="0"/>
              <a:t>Tigrini</a:t>
            </a:r>
            <a:r>
              <a:rPr lang="en-US" sz="3600" b="1" dirty="0"/>
              <a:t> from Guyana, offering further insights into the diversity of this clade.</a:t>
            </a:r>
            <a:endParaRPr lang="en-US" sz="3600" b="1" i="1" dirty="0">
              <a:highlight>
                <a:srgbClr val="FFFFFF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D5F59B-F8CA-463C-871F-D1042309DE00}"/>
              </a:ext>
            </a:extLst>
          </p:cNvPr>
          <p:cNvSpPr txBox="1"/>
          <p:nvPr/>
        </p:nvSpPr>
        <p:spPr>
          <a:xfrm>
            <a:off x="305907" y="7795736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Introduction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BC3B70E-A392-4069-A147-C1FCF37051AF}"/>
              </a:ext>
            </a:extLst>
          </p:cNvPr>
          <p:cNvSpPr txBox="1"/>
          <p:nvPr/>
        </p:nvSpPr>
        <p:spPr>
          <a:xfrm>
            <a:off x="0" y="4267200"/>
            <a:ext cx="10058400" cy="3231654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>
            <a:defPPr>
              <a:defRPr kern="1200" smtId="4294967295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latin typeface="+mj-lt"/>
              </a:rPr>
              <a:t>Zachary Kratz, Issac </a:t>
            </a:r>
            <a:r>
              <a:rPr lang="en-US" sz="4800" b="1" dirty="0" err="1">
                <a:latin typeface="+mj-lt"/>
              </a:rPr>
              <a:t>Perkis</a:t>
            </a:r>
            <a:r>
              <a:rPr lang="en-US" sz="4800" b="1" dirty="0">
                <a:latin typeface="+mj-lt"/>
              </a:rPr>
              <a:t>, Alexander James  Bradshaw, David S. Hibbett</a:t>
            </a:r>
          </a:p>
          <a:p>
            <a:pPr algn="ctr"/>
            <a:endParaRPr lang="en-US" sz="40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Clark University, Worcester MA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6F17B6-B5C7-4922-B9E2-CD14BD16A568}"/>
              </a:ext>
            </a:extLst>
          </p:cNvPr>
          <p:cNvSpPr txBox="1"/>
          <p:nvPr/>
        </p:nvSpPr>
        <p:spPr>
          <a:xfrm>
            <a:off x="267191" y="15439306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4F9F0-A986-C0C8-3BB1-B70ED0BAD8B1}"/>
              </a:ext>
            </a:extLst>
          </p:cNvPr>
          <p:cNvSpPr txBox="1"/>
          <p:nvPr/>
        </p:nvSpPr>
        <p:spPr>
          <a:xfrm>
            <a:off x="267191" y="27432000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Works cited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3EAA92-7B93-4F15-A4CA-18552CBA76AE}"/>
              </a:ext>
            </a:extLst>
          </p:cNvPr>
          <p:cNvSpPr txBox="1"/>
          <p:nvPr/>
        </p:nvSpPr>
        <p:spPr>
          <a:xfrm>
            <a:off x="236520" y="22798286"/>
            <a:ext cx="1068763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Phylogenetic Analysis</a:t>
            </a:r>
            <a:endParaRPr lang="en-US" sz="4000" b="1" i="0" u="sng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sz="3600" b="1" dirty="0">
                <a:solidFill>
                  <a:srgbClr val="000000"/>
                </a:solidFill>
                <a:cs typeface="Times New Roman" panose="02020603050405020304" pitchFamily="18" charset="0"/>
              </a:rPr>
              <a:t>Curated ITS </a:t>
            </a:r>
            <a:r>
              <a:rPr lang="en-US" sz="36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dataset from UNITE species hypotheses and GenBank accessions across the genus </a:t>
            </a:r>
            <a:r>
              <a:rPr lang="en-US" sz="3600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Lentinus</a:t>
            </a:r>
            <a:r>
              <a:rPr lang="en-US" sz="36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Dataset was modeled around the genus-level </a:t>
            </a:r>
            <a:r>
              <a:rPr lang="en-US" sz="3600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Lentinus</a:t>
            </a:r>
            <a:r>
              <a:rPr lang="en-US" sz="36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analysis performed in </a:t>
            </a:r>
            <a:r>
              <a:rPr lang="en-US" sz="3600" b="1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Seelan</a:t>
            </a:r>
            <a:r>
              <a:rPr lang="en-US" sz="36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et al. 2015. Alignments were done in MAFFT v7.525; phylogenetic tree was constructed and bootstrapped in IQ-TREE v2.3.6.</a:t>
            </a:r>
            <a:endParaRPr lang="en-US" sz="3600" dirty="0"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4B9A6A-B757-421B-83FE-276B5DEDE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443" y="28956104"/>
            <a:ext cx="3741832" cy="37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AA4E8E6-2A30-D48D-7D36-6546FD0A24FD}"/>
              </a:ext>
            </a:extLst>
          </p:cNvPr>
          <p:cNvSpPr txBox="1"/>
          <p:nvPr/>
        </p:nvSpPr>
        <p:spPr>
          <a:xfrm>
            <a:off x="27127200" y="28956104"/>
            <a:ext cx="8991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Acknowledgements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Terry Henkel for providing material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Wyatt </a:t>
            </a:r>
            <a:r>
              <a:rPr lang="en-US" sz="3600" dirty="0" err="1">
                <a:latin typeface="Libre Baskerville" panose="02000000000000000000" pitchFamily="2" charset="0"/>
              </a:rPr>
              <a:t>Gaswick</a:t>
            </a:r>
            <a:r>
              <a:rPr lang="en-US" sz="3600" dirty="0">
                <a:latin typeface="Libre Baskerville" panose="02000000000000000000" pitchFamily="2" charset="0"/>
              </a:rPr>
              <a:t> 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Paul Leacock 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Royal Botanic Gardens, KEW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The Field Museum of Chicago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5D449C-975A-1E07-0DE3-633F31627476}"/>
              </a:ext>
            </a:extLst>
          </p:cNvPr>
          <p:cNvSpPr txBox="1"/>
          <p:nvPr/>
        </p:nvSpPr>
        <p:spPr>
          <a:xfrm>
            <a:off x="237461" y="16174693"/>
            <a:ext cx="1058745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Genetic Analysis</a:t>
            </a:r>
          </a:p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Genome sequencing for eight specimens from section Tigrini, two </a:t>
            </a:r>
            <a:r>
              <a:rPr lang="en-US" sz="3600" b="1" i="1" u="none" strike="noStrike" dirty="0">
                <a:solidFill>
                  <a:srgbClr val="000000"/>
                </a:solidFill>
                <a:effectLst/>
              </a:rPr>
              <a:t>L. tigrinus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 from the Global West group, two from the Global East group, two </a:t>
            </a:r>
            <a:r>
              <a:rPr lang="en-US" sz="3600" b="1" i="1" u="none" strike="noStrike" dirty="0">
                <a:solidFill>
                  <a:srgbClr val="000000"/>
                </a:solidFill>
                <a:effectLst/>
              </a:rPr>
              <a:t>L. </a:t>
            </a:r>
            <a:r>
              <a:rPr lang="en-US" sz="3600" b="1" i="1" u="none" strike="noStrike" dirty="0" err="1">
                <a:solidFill>
                  <a:srgbClr val="000000"/>
                </a:solidFill>
                <a:effectLst/>
              </a:rPr>
              <a:t>glabratus</a:t>
            </a:r>
            <a:r>
              <a:rPr lang="en-US" sz="3600" b="1" i="1" u="none" strike="noStrike" dirty="0">
                <a:solidFill>
                  <a:srgbClr val="000000"/>
                </a:solidFill>
                <a:effectLst/>
              </a:rPr>
              <a:t>,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 and two possibly novel Lentinus sp. collected from Guyana in South America, was performed using 150x150 Illumina Novoseq6000. Genomes were assembled using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</a:rPr>
              <a:t>MegaHit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 v1.2.9. We used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</a:rPr>
              <a:t>Funannotate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 v1.8.17 to perform genome annotations. COGs from the annotations were compared between the cryptic </a:t>
            </a:r>
            <a:r>
              <a:rPr lang="en-US" sz="3600" b="1" i="1" u="none" strike="noStrike" dirty="0">
                <a:solidFill>
                  <a:srgbClr val="000000"/>
                </a:solidFill>
                <a:effectLst/>
              </a:rPr>
              <a:t>L. tigrinus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</a:rPr>
              <a:t> populations.</a:t>
            </a:r>
            <a:endParaRPr lang="en-US" sz="3600" b="1" u="sng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02AA8-3300-369F-DFBD-6F2C95BEAD20}"/>
              </a:ext>
            </a:extLst>
          </p:cNvPr>
          <p:cNvSpPr txBox="1"/>
          <p:nvPr/>
        </p:nvSpPr>
        <p:spPr>
          <a:xfrm>
            <a:off x="76200" y="28346400"/>
            <a:ext cx="106538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</a:rPr>
              <a:t>Li, D., Liu, C.-M., Luo, R., </a:t>
            </a:r>
            <a:r>
              <a:rPr lang="en-US" sz="1600" dirty="0" err="1">
                <a:effectLst/>
              </a:rPr>
              <a:t>Sadakane</a:t>
            </a:r>
            <a:r>
              <a:rPr lang="en-US" sz="1600" dirty="0">
                <a:effectLst/>
              </a:rPr>
              <a:t>, K. &amp; Lam, T.-W. MEGAHIT: an ultra-fast single-node solution for large and complex metagenomics assembly via succinct de Bruijn graph. </a:t>
            </a:r>
            <a:r>
              <a:rPr lang="en-US" sz="1600" i="1" dirty="0">
                <a:effectLst/>
              </a:rPr>
              <a:t>Bioinformatics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31</a:t>
            </a:r>
            <a:r>
              <a:rPr lang="en-US" sz="1600" dirty="0">
                <a:effectLst/>
              </a:rPr>
              <a:t>, 1674–1676 (2015).</a:t>
            </a:r>
          </a:p>
          <a:p>
            <a:endParaRPr lang="en-US" sz="1600" dirty="0">
              <a:effectLst/>
            </a:endParaRPr>
          </a:p>
          <a:p>
            <a:r>
              <a:rPr lang="en-US" sz="1600" dirty="0" err="1"/>
              <a:t>Funannotate</a:t>
            </a:r>
            <a:r>
              <a:rPr lang="en-US" sz="1600" dirty="0"/>
              <a:t>:</a:t>
            </a:r>
          </a:p>
          <a:p>
            <a:r>
              <a:rPr lang="en-US" sz="1600" dirty="0"/>
              <a:t>github.com/</a:t>
            </a:r>
            <a:r>
              <a:rPr lang="en-US" sz="1600" dirty="0" err="1"/>
              <a:t>nextgenusfs</a:t>
            </a:r>
            <a:r>
              <a:rPr lang="en-US" sz="1600" dirty="0"/>
              <a:t>/</a:t>
            </a:r>
            <a:r>
              <a:rPr lang="en-US" sz="1600" dirty="0" err="1"/>
              <a:t>funannotate?tab</a:t>
            </a:r>
            <a:r>
              <a:rPr lang="en-US" sz="1600" dirty="0"/>
              <a:t>=readme-</a:t>
            </a:r>
            <a:r>
              <a:rPr lang="en-US" sz="1600" dirty="0" err="1"/>
              <a:t>ov</a:t>
            </a:r>
            <a:r>
              <a:rPr lang="en-US" sz="1600" dirty="0"/>
              <a:t>-file</a:t>
            </a:r>
          </a:p>
          <a:p>
            <a:endParaRPr lang="en-US" sz="1600" dirty="0">
              <a:effectLst/>
            </a:endParaRPr>
          </a:p>
          <a:p>
            <a:r>
              <a:rPr lang="en-US" sz="1600" dirty="0" err="1">
                <a:effectLst/>
              </a:rPr>
              <a:t>Abarenkov</a:t>
            </a:r>
            <a:r>
              <a:rPr lang="en-US" sz="1600" dirty="0">
                <a:effectLst/>
              </a:rPr>
              <a:t>, K. </a:t>
            </a:r>
            <a:r>
              <a:rPr lang="en-US" sz="1600" i="1" dirty="0">
                <a:effectLst/>
              </a:rPr>
              <a:t>et al.</a:t>
            </a:r>
            <a:r>
              <a:rPr lang="en-US" sz="1600" dirty="0">
                <a:effectLst/>
              </a:rPr>
              <a:t> The UNITE database for molecular identification of fungi – recent updates and future perspectives. </a:t>
            </a:r>
            <a:r>
              <a:rPr lang="en-US" sz="1600" i="1" dirty="0">
                <a:effectLst/>
              </a:rPr>
              <a:t>New Phytologist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186</a:t>
            </a:r>
            <a:r>
              <a:rPr lang="en-US" sz="1600" dirty="0">
                <a:effectLst/>
              </a:rPr>
              <a:t>, 281–285 (2010).</a:t>
            </a:r>
          </a:p>
          <a:p>
            <a:endParaRPr lang="en-US" sz="1600" dirty="0">
              <a:effectLst/>
            </a:endParaRPr>
          </a:p>
          <a:p>
            <a:r>
              <a:rPr lang="en-US" sz="1600" dirty="0" err="1">
                <a:effectLst/>
              </a:rPr>
              <a:t>Seelan</a:t>
            </a:r>
            <a:r>
              <a:rPr lang="en-US" sz="1600" dirty="0">
                <a:effectLst/>
              </a:rPr>
              <a:t>, J. S. S. </a:t>
            </a:r>
            <a:r>
              <a:rPr lang="en-US" sz="1600" i="1" dirty="0">
                <a:effectLst/>
              </a:rPr>
              <a:t>et al.</a:t>
            </a:r>
            <a:r>
              <a:rPr lang="en-US" sz="1600" dirty="0">
                <a:effectLst/>
              </a:rPr>
              <a:t> Phylogenetic relationships and morphological evolution in </a:t>
            </a:r>
            <a:r>
              <a:rPr lang="en-US" sz="1600" i="1" dirty="0">
                <a:effectLst/>
              </a:rPr>
              <a:t>Lentinus</a:t>
            </a:r>
            <a:r>
              <a:rPr lang="en-US" sz="1600" dirty="0">
                <a:effectLst/>
              </a:rPr>
              <a:t> , </a:t>
            </a:r>
            <a:r>
              <a:rPr lang="en-US" sz="1600" i="1" dirty="0" err="1">
                <a:effectLst/>
              </a:rPr>
              <a:t>Polyporellus</a:t>
            </a:r>
            <a:r>
              <a:rPr lang="en-US" sz="1600" dirty="0">
                <a:effectLst/>
              </a:rPr>
              <a:t> and </a:t>
            </a:r>
            <a:r>
              <a:rPr lang="en-US" sz="1600" i="1" dirty="0" err="1">
                <a:effectLst/>
              </a:rPr>
              <a:t>Neofavolus</a:t>
            </a:r>
            <a:r>
              <a:rPr lang="en-US" sz="1600" dirty="0">
                <a:effectLst/>
              </a:rPr>
              <a:t> , emphasizing southeastern Asian taxa. </a:t>
            </a:r>
            <a:r>
              <a:rPr lang="en-US" sz="1600" i="1" dirty="0" err="1">
                <a:effectLst/>
              </a:rPr>
              <a:t>Mycologia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107</a:t>
            </a:r>
            <a:r>
              <a:rPr lang="en-US" sz="1600" dirty="0">
                <a:effectLst/>
              </a:rPr>
              <a:t>, 460–474 (2015).</a:t>
            </a:r>
          </a:p>
          <a:p>
            <a:endParaRPr lang="en-US" sz="1600" dirty="0">
              <a:effectLst/>
            </a:endParaRPr>
          </a:p>
          <a:p>
            <a:r>
              <a:rPr lang="en-US" sz="1600" dirty="0" err="1">
                <a:effectLst/>
              </a:rPr>
              <a:t>Katoh</a:t>
            </a:r>
            <a:r>
              <a:rPr lang="en-US" sz="1600" dirty="0">
                <a:effectLst/>
              </a:rPr>
              <a:t>, K. MAFFT: a novel method for rapid multiple sequence alignment based on fast Fourier transform. </a:t>
            </a:r>
            <a:r>
              <a:rPr lang="en-US" sz="1600" i="1" dirty="0">
                <a:effectLst/>
              </a:rPr>
              <a:t>Nucleic Acids Research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30</a:t>
            </a:r>
            <a:r>
              <a:rPr lang="en-US" sz="1600" dirty="0">
                <a:effectLst/>
              </a:rPr>
              <a:t>, 3059–3066 (2002).</a:t>
            </a:r>
          </a:p>
          <a:p>
            <a:endParaRPr lang="en-US" sz="1600" dirty="0">
              <a:effectLst/>
            </a:endParaRPr>
          </a:p>
          <a:p>
            <a:r>
              <a:rPr lang="en-US" sz="1600" dirty="0">
                <a:effectLst/>
              </a:rPr>
              <a:t>Minh, B. Q. </a:t>
            </a:r>
            <a:r>
              <a:rPr lang="en-US" sz="1600" i="1" dirty="0">
                <a:effectLst/>
              </a:rPr>
              <a:t>et al.</a:t>
            </a:r>
            <a:r>
              <a:rPr lang="en-US" sz="1600" dirty="0">
                <a:effectLst/>
              </a:rPr>
              <a:t> IQ-TREE 2: New Models and Efficient Methods for Phylogenetic Inference in the Genomic Era. </a:t>
            </a:r>
            <a:r>
              <a:rPr lang="en-US" sz="1600" i="1" dirty="0">
                <a:effectLst/>
              </a:rPr>
              <a:t>Molecular Biology and Evolution</a:t>
            </a:r>
            <a:r>
              <a:rPr lang="en-US" sz="1600" dirty="0">
                <a:effectLst/>
              </a:rPr>
              <a:t> </a:t>
            </a:r>
            <a:r>
              <a:rPr lang="en-US" sz="1600" b="1" dirty="0">
                <a:effectLst/>
              </a:rPr>
              <a:t>37</a:t>
            </a:r>
            <a:r>
              <a:rPr lang="en-US" sz="1600" dirty="0">
                <a:effectLst/>
              </a:rPr>
              <a:t>, 1530–1534 (2020).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C4CFB705-4771-C53C-35D1-41E3BE7937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7"/>
          <a:stretch/>
        </p:blipFill>
        <p:spPr>
          <a:xfrm>
            <a:off x="11171917" y="20309692"/>
            <a:ext cx="20824328" cy="8189108"/>
          </a:xfrm>
          <a:prstGeom prst="rect">
            <a:avLst/>
          </a:prstGeom>
        </p:spPr>
      </p:pic>
      <p:pic>
        <p:nvPicPr>
          <p:cNvPr id="41" name="Picture 40" descr="A green bar chart with numbers and a bar graph&#10;&#10;Description automatically generated">
            <a:extLst>
              <a:ext uri="{FF2B5EF4-FFF2-40B4-BE49-F238E27FC236}">
                <a16:creationId xmlns:a16="http://schemas.microsoft.com/office/drawing/2014/main" id="{09DDB29B-A568-64A8-9E92-7FD9E8B8CC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339" y="19812000"/>
            <a:ext cx="11689261" cy="8764472"/>
          </a:xfrm>
          <a:prstGeom prst="rect">
            <a:avLst/>
          </a:prstGeom>
        </p:spPr>
      </p:pic>
      <p:pic>
        <p:nvPicPr>
          <p:cNvPr id="31" name="Picture 30" descr="A green helmet with white text on it&#10;&#10;Description automatically generated">
            <a:extLst>
              <a:ext uri="{FF2B5EF4-FFF2-40B4-BE49-F238E27FC236}">
                <a16:creationId xmlns:a16="http://schemas.microsoft.com/office/drawing/2014/main" id="{73C4CFE5-A90E-A053-9F95-8A0748CBE99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0" y="27736800"/>
            <a:ext cx="4222697" cy="560392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1754A5E-DA14-3F99-1D13-22C1FA1578D9}"/>
              </a:ext>
            </a:extLst>
          </p:cNvPr>
          <p:cNvSpPr txBox="1"/>
          <p:nvPr/>
        </p:nvSpPr>
        <p:spPr>
          <a:xfrm>
            <a:off x="27240071" y="437929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Lentinus</a:t>
            </a:r>
            <a:r>
              <a:rPr lang="en-US" sz="2400" b="1" dirty="0"/>
              <a:t> sp. </a:t>
            </a:r>
          </a:p>
          <a:p>
            <a:r>
              <a:rPr lang="en-US" sz="2400" b="1" dirty="0"/>
              <a:t>Guyana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7FFE73-ACE3-2750-E1C0-2B45797E751B}"/>
              </a:ext>
            </a:extLst>
          </p:cNvPr>
          <p:cNvSpPr txBox="1"/>
          <p:nvPr/>
        </p:nvSpPr>
        <p:spPr>
          <a:xfrm>
            <a:off x="27444114" y="3113358"/>
            <a:ext cx="2455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Lentinus </a:t>
            </a:r>
            <a:r>
              <a:rPr lang="en-US" sz="2400" b="1" i="1" dirty="0" err="1"/>
              <a:t>tigrinus</a:t>
            </a:r>
            <a:endParaRPr lang="en-US" sz="2400" b="1" i="1" dirty="0"/>
          </a:p>
          <a:p>
            <a:r>
              <a:rPr lang="en-US" sz="2400" b="1" dirty="0"/>
              <a:t>Global East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DF27D8-FD0A-8108-4335-75817E86C26E}"/>
              </a:ext>
            </a:extLst>
          </p:cNvPr>
          <p:cNvSpPr txBox="1"/>
          <p:nvPr/>
        </p:nvSpPr>
        <p:spPr>
          <a:xfrm>
            <a:off x="27681358" y="6224120"/>
            <a:ext cx="2455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Lentinus</a:t>
            </a:r>
            <a:r>
              <a:rPr lang="en-US" sz="2400" b="1" dirty="0"/>
              <a:t> </a:t>
            </a:r>
            <a:r>
              <a:rPr lang="en-US" sz="2400" b="1" i="1" dirty="0" err="1"/>
              <a:t>tigrinus</a:t>
            </a:r>
            <a:endParaRPr lang="en-US" sz="2400" b="1" i="1" dirty="0"/>
          </a:p>
          <a:p>
            <a:r>
              <a:rPr lang="en-US" sz="2400" b="1" dirty="0"/>
              <a:t>Global West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B72C4AF-2A19-8626-0479-6522E319939F}"/>
              </a:ext>
            </a:extLst>
          </p:cNvPr>
          <p:cNvCxnSpPr>
            <a:cxnSpLocks/>
          </p:cNvCxnSpPr>
          <p:nvPr/>
        </p:nvCxnSpPr>
        <p:spPr>
          <a:xfrm flipH="1">
            <a:off x="19375164" y="2819400"/>
            <a:ext cx="6444866" cy="98884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BFEE553-F8D3-7E6C-FB52-3B1082632A6D}"/>
              </a:ext>
            </a:extLst>
          </p:cNvPr>
          <p:cNvCxnSpPr>
            <a:cxnSpLocks/>
          </p:cNvCxnSpPr>
          <p:nvPr/>
        </p:nvCxnSpPr>
        <p:spPr>
          <a:xfrm flipH="1" flipV="1">
            <a:off x="22322445" y="5187597"/>
            <a:ext cx="3667829" cy="55469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D65E191-1623-DB75-FEFF-9636E64463EC}"/>
              </a:ext>
            </a:extLst>
          </p:cNvPr>
          <p:cNvCxnSpPr>
            <a:cxnSpLocks/>
          </p:cNvCxnSpPr>
          <p:nvPr/>
        </p:nvCxnSpPr>
        <p:spPr>
          <a:xfrm flipH="1" flipV="1">
            <a:off x="22982183" y="8503112"/>
            <a:ext cx="3138814" cy="18368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E43E883-64C8-B818-D1EB-2E7D15446908}"/>
              </a:ext>
            </a:extLst>
          </p:cNvPr>
          <p:cNvSpPr txBox="1"/>
          <p:nvPr/>
        </p:nvSpPr>
        <p:spPr>
          <a:xfrm>
            <a:off x="16881094" y="3556139"/>
            <a:ext cx="206747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A2659DB-6BBC-9BBE-BA02-01453D841C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056908" y="174102"/>
            <a:ext cx="9582664" cy="1916532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ersuadingsapphire|09-2018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11928</TotalTime>
  <Words>497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Times New Roman</vt:lpstr>
      <vt:lpstr>Calibri</vt:lpstr>
      <vt:lpstr>Verdana</vt:lpstr>
      <vt:lpstr>Libre Baskerville</vt:lpstr>
      <vt:lpstr>Calibri Light</vt:lpstr>
      <vt:lpstr>Metropolitan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Kratz, Zach</cp:lastModifiedBy>
  <cp:revision>345</cp:revision>
  <cp:lastPrinted>2006-11-15T16:04:57Z</cp:lastPrinted>
  <dcterms:modified xsi:type="dcterms:W3CDTF">2024-11-01T07:18:08Z</dcterms:modified>
  <cp:category>templates for scientific poster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21ea39-26c3-4f98-9bc8-584ab8c4432f_Enabled">
    <vt:lpwstr>true</vt:lpwstr>
  </property>
  <property fmtid="{D5CDD505-2E9C-101B-9397-08002B2CF9AE}" pid="3" name="MSIP_Label_d121ea39-26c3-4f98-9bc8-584ab8c4432f_SetDate">
    <vt:lpwstr>2024-10-28T20:22:30Z</vt:lpwstr>
  </property>
  <property fmtid="{D5CDD505-2E9C-101B-9397-08002B2CF9AE}" pid="4" name="MSIP_Label_d121ea39-26c3-4f98-9bc8-584ab8c4432f_Method">
    <vt:lpwstr>Privileged</vt:lpwstr>
  </property>
  <property fmtid="{D5CDD505-2E9C-101B-9397-08002B2CF9AE}" pid="5" name="MSIP_Label_d121ea39-26c3-4f98-9bc8-584ab8c4432f_Name">
    <vt:lpwstr>Public</vt:lpwstr>
  </property>
  <property fmtid="{D5CDD505-2E9C-101B-9397-08002B2CF9AE}" pid="6" name="MSIP_Label_d121ea39-26c3-4f98-9bc8-584ab8c4432f_SiteId">
    <vt:lpwstr>b5b2263d-68aa-453e-b972-aa1421410f80</vt:lpwstr>
  </property>
  <property fmtid="{D5CDD505-2E9C-101B-9397-08002B2CF9AE}" pid="7" name="MSIP_Label_d121ea39-26c3-4f98-9bc8-584ab8c4432f_ActionId">
    <vt:lpwstr>20f8e7f6-bb56-442f-a930-0543db470682</vt:lpwstr>
  </property>
  <property fmtid="{D5CDD505-2E9C-101B-9397-08002B2CF9AE}" pid="8" name="MSIP_Label_d121ea39-26c3-4f98-9bc8-584ab8c4432f_ContentBits">
    <vt:lpwstr>0</vt:lpwstr>
  </property>
</Properties>
</file>